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0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6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38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6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9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3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1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2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5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11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4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E63E-EA0B-4194-811C-CFFD8BC7D615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3917-CC2A-4027-B441-8E50C57744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1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876" y="121126"/>
            <a:ext cx="750017" cy="120927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8144" y="6417189"/>
            <a:ext cx="2133600" cy="365125"/>
          </a:xfrm>
        </p:spPr>
        <p:txBody>
          <a:bodyPr/>
          <a:lstStyle/>
          <a:p>
            <a:fld id="{8B9FC5B9-DBDC-439D-9FFC-D3534770D08D}" type="slidenum">
              <a:rPr lang="en-GB" smtClean="0"/>
              <a:t>1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8723" y="1012110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 smtClean="0">
                <a:latin typeface="Century Gothic" panose="020B0502020202020204" pitchFamily="34" charset="0"/>
              </a:rPr>
              <a:t>Year 1- Age related 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677330"/>
              </p:ext>
            </p:extLst>
          </p:nvPr>
        </p:nvGraphicFramePr>
        <p:xfrm>
          <a:off x="631065" y="1711138"/>
          <a:ext cx="4053561" cy="37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1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Count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reliably to 100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Count on and back in 1s, 2s, 5s, and 10s from any given number to 100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Write all numbers in words to 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Say the number that is one more or one less than a number to 100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12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Recall all pairs of additions and subtractions number bonds to 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Add and subtract 1-digit and 2-digit numbers to 20, including zero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Know the signs (+); (-) and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 (=)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Solve a missing number problem,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 such 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as: 5 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= 8 - 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>
                          <a:latin typeface="Century Gothic" pitchFamily="34"/>
                        </a:rPr>
                        <a:t>Solve a one-step problem involving </a:t>
                      </a:r>
                      <a:r>
                        <a:rPr lang="en-GB" sz="800" b="1" dirty="0" smtClean="0">
                          <a:latin typeface="Century Gothic" pitchFamily="34"/>
                        </a:rPr>
                        <a:t>an </a:t>
                      </a:r>
                      <a:r>
                        <a:rPr lang="en-GB" sz="800" b="1" dirty="0">
                          <a:latin typeface="Century Gothic" pitchFamily="34"/>
                        </a:rPr>
                        <a:t>addition and subtraction, using concrete objects, pictorial representations and arrays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>
                          <a:latin typeface="Century Gothic" pitchFamily="34"/>
                        </a:rPr>
                        <a:t>Solve a one-step problem involving a multiplication and division, using concrete objects, pictorial representations and arrays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158788"/>
              </p:ext>
            </p:extLst>
          </p:nvPr>
        </p:nvGraphicFramePr>
        <p:xfrm>
          <a:off x="4840450" y="1700808"/>
          <a:ext cx="3891425" cy="20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1 Expectations: Measurement and Geometry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Recognise all coins: £1; 50p; 20p; 10p; and 1p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and name the 2D shapes: circle; triangle; square and oblong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and name the 3D shapes: cube; sphere; cuboid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Name the days of the week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and months of the year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Tell the time to ‘o’clock’ and half past the hour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605008" y="4224438"/>
            <a:ext cx="162018" cy="162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363836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C5B9-DBDC-439D-9FFC-D3534770D08D}" type="slidenum">
              <a:rPr lang="en-GB" smtClean="0"/>
              <a:t>2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85887" y="1012110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Century Gothic" panose="020B0502020202020204" pitchFamily="34" charset="0"/>
              </a:rPr>
              <a:t>Year </a:t>
            </a:r>
            <a:r>
              <a:rPr lang="en-GB" sz="2100" b="1" dirty="0" smtClean="0">
                <a:latin typeface="Century Gothic" panose="020B0502020202020204" pitchFamily="34" charset="0"/>
              </a:rPr>
              <a:t>2- </a:t>
            </a:r>
            <a:r>
              <a:rPr lang="en-GB" sz="2100" b="1" dirty="0">
                <a:latin typeface="Century Gothic" panose="020B0502020202020204" pitchFamily="34" charset="0"/>
              </a:rPr>
              <a:t>Age related </a:t>
            </a:r>
            <a:r>
              <a:rPr lang="en-GB" sz="2100" b="1" dirty="0" smtClean="0">
                <a:latin typeface="Century Gothic" panose="020B0502020202020204" pitchFamily="34" charset="0"/>
              </a:rPr>
              <a:t>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618186" y="1711138"/>
          <a:ext cx="4066440" cy="3649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6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2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Read and write numbers to at least 100 in numerals</a:t>
                      </a:r>
                      <a:r>
                        <a:rPr lang="en-GB" sz="900" b="1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and words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odd and even numbers to 100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Count in steps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of 2, 3 and 5 from 0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place value of each digit in 2-digit numbers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Compare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and order numbers from 0 to 100 using the &gt;; &lt;; and = signs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Name the fractions </a:t>
                      </a:r>
                      <a:r>
                        <a:rPr lang="en-GB" sz="800" b="1" dirty="0" smtClean="0">
                          <a:latin typeface="Century Gothic" pitchFamily="34"/>
                        </a:rPr>
                        <a:t>1/3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; ¼ ; ½  and ¾ and find fractional values of shapes; lengths and numbers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Recall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and use multiplication and division facts for the 2, 5 and 10x multiplication tables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Add and subtract: two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1-digit; 2-digit and a 1 digit; 2-digit and 10s; two 2-digit and three 1-digit numbers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Solve problems with addition and subtraction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Understand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commutativity in relation to addition, subtraction, multiplication and division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/>
          </p:nvPr>
        </p:nvGraphicFramePr>
        <p:xfrm>
          <a:off x="4840450" y="1700808"/>
          <a:ext cx="3891425" cy="235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2 Expectations: Measurement, Geometry and Statistics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Choose and use appropriate standard units to estimate length/ height/ temperature and capacity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Tell and write the time to 5 minute intervals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and use the symbols £ and p when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solving problems involving addition and subtraction of money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Describe the properties of 2D and 3D shapes to include: edges, vertices and faces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Interpret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and construct pictograms, tally charts, block diagrams and simple tables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920" y="154083"/>
            <a:ext cx="750017" cy="1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C5B9-DBDC-439D-9FFC-D3534770D08D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85887" y="1050746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Century Gothic" panose="020B0502020202020204" pitchFamily="34" charset="0"/>
              </a:rPr>
              <a:t>Year </a:t>
            </a:r>
            <a:r>
              <a:rPr lang="en-GB" sz="2100" b="1" dirty="0" smtClean="0">
                <a:latin typeface="Century Gothic" panose="020B0502020202020204" pitchFamily="34" charset="0"/>
              </a:rPr>
              <a:t>3- </a:t>
            </a:r>
            <a:r>
              <a:rPr lang="en-GB" sz="2100" b="1" dirty="0">
                <a:latin typeface="Century Gothic" panose="020B0502020202020204" pitchFamily="34" charset="0"/>
              </a:rPr>
              <a:t>Age related </a:t>
            </a:r>
            <a:r>
              <a:rPr lang="en-GB" sz="2100" b="1" dirty="0" smtClean="0">
                <a:latin typeface="Century Gothic" panose="020B0502020202020204" pitchFamily="34" charset="0"/>
              </a:rPr>
              <a:t>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734096" y="1711138"/>
          <a:ext cx="395053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Compare and order numbers to 1000 and read and write numbers to 1000 in numerals and words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Count from 0 in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multiples of 4, 8, 50 and 100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the value of each digit in a 3-digit number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Understand and count in tenths, and find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the fractional value of a given set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Add and subtract fractions with a common denominator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Derive and recall multiplication facts for 3, 4 and 8x multiplication tables 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Add and subtract mentally combinations of 1-digit and 2-digit numbers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Add and subtract numbers with up to 3-digits using formal written methods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Write and calculate mathematical statements for multiplication and division;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including 2-digit number with a 1-digit number (from multiplication tables they know, ie, 2, 3, 4, 5, 8 and 10)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Solve number problems using one and two step operations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/>
          </p:nvPr>
        </p:nvGraphicFramePr>
        <p:xfrm>
          <a:off x="4840450" y="1700808"/>
          <a:ext cx="386566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3 Expectations: Measurement, Geometry and Statistics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right angles; compare other angles to being greater or smaller than a right angle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Identify horizontal and vertical lines and pairs of perpendicular and parallel lines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Tell time to nearest minute and use specific vocabulary: seconds, am and pm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Measure,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compare, add and subtract using common metric measures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Solve one-step and two step problems using information presented in scaled bar charts,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pictograms and tables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920" y="154083"/>
            <a:ext cx="750017" cy="1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C5B9-DBDC-439D-9FFC-D3534770D08D}" type="slidenum">
              <a:rPr lang="en-GB" smtClean="0"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9645" y="986352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Century Gothic" panose="020B0502020202020204" pitchFamily="34" charset="0"/>
              </a:rPr>
              <a:t>Year </a:t>
            </a:r>
            <a:r>
              <a:rPr lang="en-GB" sz="2100" b="1" dirty="0" smtClean="0">
                <a:latin typeface="Century Gothic" panose="020B0502020202020204" pitchFamily="34" charset="0"/>
              </a:rPr>
              <a:t>4- </a:t>
            </a:r>
            <a:r>
              <a:rPr lang="en-GB" sz="2100" b="1" dirty="0">
                <a:latin typeface="Century Gothic" panose="020B0502020202020204" pitchFamily="34" charset="0"/>
              </a:rPr>
              <a:t>Age related 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592428" y="1622424"/>
          <a:ext cx="4152989" cy="385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Recall all multiplication facts to 12 x 12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Round any number to the nearest 10, 100 or 1000 and decimals with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one decimal place to the nearest whole number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Count backwards through zero to include negative numbers 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Compare numbers with the same number of decimal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places up to 2 decimal places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Recognise and write decimal equivalents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of any number of tenths or hundredths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Add and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subtract with up to 4 decimal places using formal written methods of columnar addition and subtraction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Divide a 1 or 2-digit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number by 10 or 100 identifying the value of the digits in the answer as units, tenths and hundredths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Multiply 2-digit and 3-digit numbers by a 1-digit number using formal written layout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Solve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addition and subtraction two-step problems in context and solve problems involving multiplication and division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Solve simple measures and money problems involving fractions and decimals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to 2 decimal places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/>
          </p:nvPr>
        </p:nvGraphicFramePr>
        <p:xfrm>
          <a:off x="4837416" y="1716388"/>
          <a:ext cx="367793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marL="0" lvl="0" indent="0" algn="l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4 Expectations: Measurement, Geometry and Statistics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Compare and classify geometrical shapes, including quadrilaterals and triangles, based on their properties and sizes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Know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that angles are measured in degrees and i</a:t>
                      </a:r>
                      <a:r>
                        <a:rPr lang="en-GB" sz="900" b="1" dirty="0" smtClean="0">
                          <a:latin typeface="Century Gothic" pitchFamily="34"/>
                        </a:rPr>
                        <a:t>dentify acute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and obtuse angles and compare and order angles up to two right angles by size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Measure and calculate the perimeter of a rectilinear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figure in centimetres and metres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Read, write and convert between analogue and digital 12 and 24 hour clocks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 smtClean="0">
                          <a:latin typeface="Century Gothic" pitchFamily="34"/>
                        </a:rPr>
                        <a:t>Interpret and present discrete and continuous data using appropriate graphical methods, including bar charts and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time graphs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920" y="154083"/>
            <a:ext cx="750017" cy="1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C5B9-DBDC-439D-9FFC-D3534770D08D}" type="slidenum">
              <a:rPr lang="en-GB" smtClean="0"/>
              <a:t>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1313" y="780290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Century Gothic" panose="020B0502020202020204" pitchFamily="34" charset="0"/>
              </a:rPr>
              <a:t>Year </a:t>
            </a:r>
            <a:r>
              <a:rPr lang="en-GB" sz="2100" b="1" dirty="0" smtClean="0">
                <a:latin typeface="Century Gothic" panose="020B0502020202020204" pitchFamily="34" charset="0"/>
              </a:rPr>
              <a:t>5- </a:t>
            </a:r>
            <a:r>
              <a:rPr lang="en-GB" sz="2100" b="1" dirty="0">
                <a:latin typeface="Century Gothic" panose="020B0502020202020204" pitchFamily="34" charset="0"/>
              </a:rPr>
              <a:t>Age related 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450761" y="1547154"/>
          <a:ext cx="4684423" cy="443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Count forwards and backwards in steps of power 10 for any given number up to 1,000,000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Recognise and use thousandths and relate them to tenths, hundreds and decimal equivalents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Recognise mixed numbers and improper fractions and convert from one to the other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768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Read and write decimal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numbers as fractions, for example, 0.47 = </a:t>
                      </a:r>
                      <a:r>
                        <a:rPr lang="en-GB" sz="600" b="1" baseline="0" dirty="0" smtClean="0">
                          <a:latin typeface="Century Gothic" pitchFamily="34"/>
                        </a:rPr>
                        <a:t>47/100</a:t>
                      </a:r>
                      <a:endParaRPr lang="en-GB" sz="6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Recognise the per cent symbol (%) and understand per cent relates to number of parts per hundred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74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Write percentages as a fraction with denominator hundred,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and as a decimal fraction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Compare and add fractions whose denominators are all multiples of the same number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74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Multiply and divide numbers mentally drawing upon known facts up to 12 x 12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Round any number to 1,000,000 to the nearest 10, 100, 1,000, 10,000 and 100,000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Round decimals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with 2dp to the nearest whole number and to 1decimal place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Recognise and use square numbers and cube numbers and the notation for squared (²) and cubed (³)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Multiply and divide whole numbers and those involving decimals by 10, 100 and 1000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Multiply number up to 4-digit by a 1 or 2-digit number using formal written methods, including long multiplication for 2-digit numbers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Divide numbers up to 4-digits by 1-digit numbers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Solve problems involving multiplication and division where large numbers are used by decomposing them into factors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Solve addition and subtraction multi-step problems in contexts, deciding which operations and methods to use and why; solve problems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involving 3 decimal places and problems which require knowledge of percentages and decimal equivalents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/>
          </p:nvPr>
        </p:nvGraphicFramePr>
        <p:xfrm>
          <a:off x="5598113" y="1592796"/>
          <a:ext cx="3146642" cy="2948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5 Expectations: 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Measurement, Geometry and Statistics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angles are measured in degrees: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estimate and compare acute; obtuse and reflex angles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Draw given angles and measure them in degrees (º)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Convert between different units of metric measures and estimate volume and capacity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Measure and calculate the perimeter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of composite rectilinear shapes in centimetres and metres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Calculate and compare the area of squares and rectangles including using standard units (cm² and m²)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Solve comparison,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sum and difference problems using information presented in a line graph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920" y="154083"/>
            <a:ext cx="750017" cy="1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4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C5B9-DBDC-439D-9FFC-D3534770D08D}" type="slidenum">
              <a:rPr lang="en-GB" smtClean="0"/>
              <a:t>6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99797" y="844685"/>
            <a:ext cx="6372225" cy="636588"/>
          </a:xfrm>
        </p:spPr>
        <p:txBody>
          <a:bodyPr>
            <a:noAutofit/>
          </a:bodyPr>
          <a:lstStyle/>
          <a:p>
            <a:r>
              <a:rPr lang="en-GB" sz="2100" b="1" dirty="0">
                <a:latin typeface="Century Gothic" panose="020B0502020202020204" pitchFamily="34" charset="0"/>
              </a:rPr>
              <a:t>Year </a:t>
            </a:r>
            <a:r>
              <a:rPr lang="en-GB" sz="2100" b="1" dirty="0" smtClean="0">
                <a:latin typeface="Century Gothic" panose="020B0502020202020204" pitchFamily="34" charset="0"/>
              </a:rPr>
              <a:t>6- </a:t>
            </a:r>
            <a:r>
              <a:rPr lang="en-GB" sz="2100" b="1" dirty="0">
                <a:latin typeface="Century Gothic" panose="020B0502020202020204" pitchFamily="34" charset="0"/>
              </a:rPr>
              <a:t>Age related expectations </a:t>
            </a:r>
            <a:endParaRPr lang="en-GB" sz="2100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/>
          </p:nvPr>
        </p:nvGraphicFramePr>
        <p:xfrm>
          <a:off x="579549" y="1538790"/>
          <a:ext cx="4910553" cy="4308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 Expectations: Number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Use negative numbers</a:t>
                      </a:r>
                      <a:r>
                        <a:rPr lang="en-GB" sz="800" b="1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in context, and calculate intervals across zero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Round any whole number to a required degree of accuracy and solve problems which require answers to be rounded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to a specific degree of accuracy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Solve problems involving the relative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sizes of two quantities where the missing values can be found by using integer multiplication and division facts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Use common factors to simplify fractions; use common multiples to express fractions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in the same denomination</a:t>
                      </a:r>
                      <a:endParaRPr lang="en-GB" sz="6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Solve problems involving the calculation of percentages, (for example, of measures) such as 20%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of 440 and the use of percentages for comparison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74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Multiply 1-digit numbers with up to two decimal places by whole numbers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Perform mental calculations,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including with mixed operations with large numbers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Divide numbers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up to 4-digits by a 2-digit whole number using formal written methods of long division and interpret remainder in various ways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889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Use knowledge of order of operations to carry out calculations involving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all four operations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Add and subtract fractions with different denominators and mixed numbers,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using the concept of equivalent fractions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842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Multiply simple pairs of proper fractions, writing the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answer in its simplest form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Divide proper fractions by whole numbers (⅛ ÷ 2 = </a:t>
                      </a:r>
                      <a:r>
                        <a:rPr lang="en-GB" sz="600" b="1" dirty="0" smtClean="0">
                          <a:latin typeface="Century Gothic" pitchFamily="34"/>
                        </a:rPr>
                        <a:t>1/16</a:t>
                      </a:r>
                      <a:endParaRPr lang="en-GB" sz="6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Associate a fraction with division and calculate decimal fraction equivalents (for example, 0.375 for ⅜)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Express missing number problems algebraically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88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Find pairs of numbers that satisfy number sentences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involving two unknowns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>
            <p:extLst/>
          </p:nvPr>
        </p:nvGraphicFramePr>
        <p:xfrm>
          <a:off x="5541073" y="1592796"/>
          <a:ext cx="3268075" cy="355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066">
                <a:tc>
                  <a:txBody>
                    <a:bodyPr/>
                    <a:lstStyle/>
                    <a:p>
                      <a:pPr marL="0" lvl="0" indent="0" algn="ctr">
                        <a:buSzPct val="100000"/>
                        <a:buFont typeface="Arial" pitchFamily="34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Year 6 Expectations: 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Measurement, Geometry and Statistics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Recognise, describe and build simple 3D shapes, including making nets</a:t>
                      </a:r>
                      <a:endParaRPr lang="en-GB" sz="8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Compare and classify geometric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shapes based on their properties and sizes and find unknown angles in any triangle, quadrilateral and regular polygons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Illustrate and name parts of circles, including radius, diameter and circumference and know that the radius is half the diameter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Use, read, write and convert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between standard units, converting measurements of length, mass, volume and time from a smaller unit of measure to a larger unit, and </a:t>
                      </a:r>
                      <a:r>
                        <a:rPr lang="en-GB" sz="800" b="1" baseline="0" dirty="0" smtClean="0">
                          <a:solidFill>
                            <a:srgbClr val="FF0000"/>
                          </a:solidFill>
                          <a:latin typeface="Century Gothic" pitchFamily="34"/>
                        </a:rPr>
                        <a:t>vice 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versa, using decimal notation to up to 3 decimal places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Calculate the area of a parallelogram and triangles and calculate,</a:t>
                      </a:r>
                      <a:r>
                        <a:rPr lang="en-GB" sz="800" b="1" baseline="0" dirty="0" smtClean="0">
                          <a:latin typeface="Century Gothic" pitchFamily="34"/>
                        </a:rPr>
                        <a:t> estimate and compare volume of cubes and cuboids using standard units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anose="020B0604020202020204" pitchFamily="34" charset="0"/>
                        <a:buChar char="•"/>
                      </a:pPr>
                      <a:r>
                        <a:rPr lang="en-GB" sz="800" b="1" dirty="0" smtClean="0">
                          <a:latin typeface="Century Gothic" pitchFamily="34"/>
                        </a:rPr>
                        <a:t>Interpret and construct pie charts and line graphs and use these to solve problems</a:t>
                      </a:r>
                      <a:endParaRPr lang="en-GB" sz="8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153207"/>
            <a:ext cx="750017" cy="120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1684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Office Theme</vt:lpstr>
      <vt:lpstr>Year 1- Age related expectations </vt:lpstr>
      <vt:lpstr>Year 2- Age related expectations </vt:lpstr>
      <vt:lpstr>Year 3- Age related expectations </vt:lpstr>
      <vt:lpstr>Year 4- Age related expectations </vt:lpstr>
      <vt:lpstr>Year 5- Age related expectations </vt:lpstr>
      <vt:lpstr>Year 6- Age related expectations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Reading: Exceeding Year 2 Expectations</dc:title>
  <dc:creator>Teacher</dc:creator>
  <cp:lastModifiedBy>Faith Primary School</cp:lastModifiedBy>
  <cp:revision>12</cp:revision>
  <dcterms:created xsi:type="dcterms:W3CDTF">2015-07-01T14:00:31Z</dcterms:created>
  <dcterms:modified xsi:type="dcterms:W3CDTF">2018-11-28T14:46:42Z</dcterms:modified>
</cp:coreProperties>
</file>